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89" r:id="rId4"/>
    <p:sldId id="290" r:id="rId5"/>
    <p:sldId id="264" r:id="rId6"/>
    <p:sldId id="273" r:id="rId7"/>
    <p:sldId id="274" r:id="rId8"/>
    <p:sldId id="275" r:id="rId9"/>
    <p:sldId id="276" r:id="rId10"/>
    <p:sldId id="286" r:id="rId11"/>
    <p:sldId id="261" r:id="rId12"/>
    <p:sldId id="294" r:id="rId13"/>
    <p:sldId id="277" r:id="rId14"/>
    <p:sldId id="278" r:id="rId15"/>
    <p:sldId id="287" r:id="rId16"/>
    <p:sldId id="272" r:id="rId17"/>
    <p:sldId id="279" r:id="rId18"/>
    <p:sldId id="291" r:id="rId19"/>
    <p:sldId id="292" r:id="rId20"/>
    <p:sldId id="283" r:id="rId21"/>
    <p:sldId id="280" r:id="rId22"/>
    <p:sldId id="281" r:id="rId23"/>
    <p:sldId id="282" r:id="rId24"/>
    <p:sldId id="293" r:id="rId25"/>
    <p:sldId id="266" r:id="rId26"/>
    <p:sldId id="267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88"/>
            <p14:sldId id="289"/>
            <p14:sldId id="290"/>
          </p14:sldIdLst>
        </p14:section>
        <p14:section name="Project intro" id="{884C9B9F-148D-45F8-8882-9CF3EF4980EA}">
          <p14:sldIdLst>
            <p14:sldId id="264"/>
          </p14:sldIdLst>
        </p14:section>
        <p14:section name="BB-Network theory" id="{AB0AE364-8877-48B2-ACFB-0A9F074A049E}">
          <p14:sldIdLst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76"/>
            <p14:sldId id="286"/>
            <p14:sldId id="261"/>
            <p14:sldId id="294"/>
            <p14:sldId id="277"/>
            <p14:sldId id="278"/>
            <p14:sldId id="287"/>
            <p14:sldId id="272"/>
            <p14:sldId id="279"/>
            <p14:sldId id="291"/>
            <p14:sldId id="292"/>
          </p14:sldIdLst>
        </p14:section>
        <p14:section name="Real data" id="{62B46EC1-F26C-4A6C-B8D8-15CC4534FBFD}">
          <p14:sldIdLst>
            <p14:sldId id="283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ending" id="{E1716D35-6DDC-4EA6-884F-9ADF0EE897EE}">
          <p14:sldIdLst>
            <p14:sldId id="293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F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3791" autoAdjust="0"/>
  </p:normalViewPr>
  <p:slideViewPr>
    <p:cSldViewPr snapToGrid="0">
      <p:cViewPr varScale="1">
        <p:scale>
          <a:sx n="71" d="100"/>
          <a:sy n="71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Delta:</a:t>
            </a:r>
            <a:br>
              <a:rPr lang="en-GB" dirty="0"/>
            </a:br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1.6533, p = 0.0097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2.0899, p = 0.0366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3.6583, p = 0.0003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643.4221,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1.7735, p = 0.0761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-0.9454, p = 0.3445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3.0434, p = 0.0023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583.1279,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-1.6533, p = 0.0097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-1.0447, p = 0.2961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1.0447, p = 0.2961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1.2975, p = 0.1945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3.589,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638.3565,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-1.7735, p = 0.0761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2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Exponential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1.0877, p = 0.1441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1.1135, p = 0.2655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3.6457, p = 0.0003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512.1677,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0.9372, p = 0.3486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-0.6012, p = 0.5477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3.2553,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479.4889,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-1.0877, p = 0.1441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-0.6505, p = 0.5154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0.6505, p = 0.5154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0.8009, p = 0.4232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3.6279,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505.9862,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-0.9372, p = 0.3486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8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0848"/>
            <a:ext cx="9144000" cy="1416442"/>
          </a:xfrm>
        </p:spPr>
        <p:txBody>
          <a:bodyPr/>
          <a:lstStyle/>
          <a:p>
            <a:r>
              <a:rPr lang="nl-NL" dirty="0"/>
              <a:t>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7028"/>
            <a:ext cx="2918908" cy="1653988"/>
          </a:xfrm>
        </p:spPr>
        <p:txBody>
          <a:bodyPr/>
          <a:lstStyle/>
          <a:p>
            <a:pPr algn="l"/>
            <a:r>
              <a:rPr lang="nl-NL" dirty="0"/>
              <a:t>Aaron De Clercq</a:t>
            </a:r>
          </a:p>
          <a:p>
            <a:pPr algn="l"/>
            <a:endParaRPr lang="nl-NL" dirty="0"/>
          </a:p>
          <a:p>
            <a:pPr algn="l"/>
            <a:r>
              <a:rPr lang="nl-NL" dirty="0"/>
              <a:t>Leontii Shtokolenko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86C86-67BE-11F1-4E23-22DDFF0239EA}"/>
              </a:ext>
            </a:extLst>
          </p:cNvPr>
          <p:cNvSpPr txBox="1"/>
          <p:nvPr/>
        </p:nvSpPr>
        <p:spPr>
          <a:xfrm>
            <a:off x="7749094" y="3073996"/>
            <a:ext cx="3560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Anne van der </a:t>
            </a:r>
            <a:r>
              <a:rPr lang="en-IN" sz="2400" dirty="0" err="1"/>
              <a:t>Weijden</a:t>
            </a:r>
            <a:endParaRPr lang="en-IN" sz="2400" dirty="0"/>
          </a:p>
          <a:p>
            <a:pPr>
              <a:lnSpc>
                <a:spcPct val="150000"/>
              </a:lnSpc>
            </a:pPr>
            <a:endParaRPr lang="en-IN" sz="2400" dirty="0"/>
          </a:p>
          <a:p>
            <a:r>
              <a:rPr lang="en-IN" sz="2400" dirty="0"/>
              <a:t>Souvik Chakraborty</a:t>
            </a:r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282"/>
            <a:ext cx="1125511" cy="4914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2000" dirty="0"/>
              <a:t>Delta: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1040"/>
              </p:ext>
            </p:extLst>
          </p:nvPr>
        </p:nvGraphicFramePr>
        <p:xfrm>
          <a:off x="838200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  <a:endParaRPr lang="en-GB" sz="18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200" y="3582240"/>
            <a:ext cx="1125511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Uniform:</a:t>
            </a:r>
            <a:endParaRPr lang="en-GB" dirty="0"/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93444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D73323C7-0097-7F1F-110B-911421EB7AB7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67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 </a:t>
            </a:r>
            <a:r>
              <a:rPr lang="en-US" sz="2000" dirty="0"/>
              <a:t>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83107-0A91-331A-23AB-B0B36D44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47820"/>
            <a:ext cx="5697989" cy="2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131603"/>
              </p:ext>
            </p:extLst>
          </p:nvPr>
        </p:nvGraphicFramePr>
        <p:xfrm>
          <a:off x="6005384" y="2515938"/>
          <a:ext cx="5891000" cy="3218007"/>
        </p:xfrm>
        <a:graphic>
          <a:graphicData uri="http://schemas.openxmlformats.org/drawingml/2006/table">
            <a:tbl>
              <a:tblPr firstRow="1" bandRow="1"/>
              <a:tblGrid>
                <a:gridCol w="217609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87006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704624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-0.0243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0, 8, 2, 4, 7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67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983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248"/>
            <a:ext cx="10515600" cy="132556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Degree dynamics comparison</a:t>
            </a:r>
            <a:endParaRPr lang="en-GB" sz="40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611206" y="4993356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611206" y="228590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B532E9-021F-D897-7ABC-A6665083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93" y="1304130"/>
            <a:ext cx="8198701" cy="54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85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041932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2845"/>
            <a:ext cx="1125511" cy="4914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GB" sz="2000" dirty="0"/>
              <a:t>Uniform: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53313"/>
              </p:ext>
            </p:extLst>
          </p:nvPr>
        </p:nvGraphicFramePr>
        <p:xfrm>
          <a:off x="838199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199" y="3582240"/>
            <a:ext cx="1395334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Exponential:</a:t>
            </a: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73103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14D99-A05F-D1AE-1431-45E1F0B561D5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0060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4098" name="Picture 2" descr="Afbeelding met schermopname, tekst, Elektrisch blauw, Rechthoek&#10;&#10;Automatisch gegenereerde beschrijving">
            <a:extLst>
              <a:ext uri="{FF2B5EF4-FFF2-40B4-BE49-F238E27FC236}">
                <a16:creationId xmlns:a16="http://schemas.microsoft.com/office/drawing/2014/main" id="{488ED124-7693-D8AF-6C7B-0252F1EF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39" y="2393950"/>
            <a:ext cx="5809010" cy="29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215771"/>
              </p:ext>
            </p:extLst>
          </p:nvPr>
        </p:nvGraphicFramePr>
        <p:xfrm>
          <a:off x="6198394" y="2483984"/>
          <a:ext cx="5785767" cy="3782154"/>
        </p:xfrm>
        <a:graphic>
          <a:graphicData uri="http://schemas.openxmlformats.org/drawingml/2006/table">
            <a:tbl>
              <a:tblPr firstRow="1" bandRow="1"/>
              <a:tblGrid>
                <a:gridCol w="2227075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2001793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56899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644227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0.0107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0.4325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3004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0.0012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0.0002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17637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089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983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86" y="38445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598935" y="1506022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4;p28">
            <a:extLst>
              <a:ext uri="{FF2B5EF4-FFF2-40B4-BE49-F238E27FC236}">
                <a16:creationId xmlns:a16="http://schemas.microsoft.com/office/drawing/2014/main" id="{E6311094-7D5A-68D3-CAAB-03F58F6D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892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Fitness Estimation</a:t>
            </a:r>
            <a:endParaRPr dirty="0"/>
          </a:p>
        </p:txBody>
      </p:sp>
      <p:sp>
        <p:nvSpPr>
          <p:cNvPr id="6" name="Google Shape;195;p28">
            <a:extLst>
              <a:ext uri="{FF2B5EF4-FFF2-40B4-BE49-F238E27FC236}">
                <a16:creationId xmlns:a16="http://schemas.microsoft.com/office/drawing/2014/main" id="{BB66645B-9087-1C25-6EB9-0FDD69080168}"/>
              </a:ext>
            </a:extLst>
          </p:cNvPr>
          <p:cNvSpPr txBox="1">
            <a:spLocks/>
          </p:cNvSpPr>
          <p:nvPr/>
        </p:nvSpPr>
        <p:spPr>
          <a:xfrm>
            <a:off x="3103543" y="5857032"/>
            <a:ext cx="5765895" cy="180333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Linear relation  -&gt;  Linear regression </a:t>
            </a:r>
          </a:p>
        </p:txBody>
      </p:sp>
      <p:pic>
        <p:nvPicPr>
          <p:cNvPr id="7" name="Google Shape;196;p28">
            <a:extLst>
              <a:ext uri="{FF2B5EF4-FFF2-40B4-BE49-F238E27FC236}">
                <a16:creationId xmlns:a16="http://schemas.microsoft.com/office/drawing/2014/main" id="{BD3DCF01-81DD-4B00-0989-81BFE52B46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841" y="3709849"/>
            <a:ext cx="4549176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7;p28">
            <a:extLst>
              <a:ext uri="{FF2B5EF4-FFF2-40B4-BE49-F238E27FC236}">
                <a16:creationId xmlns:a16="http://schemas.microsoft.com/office/drawing/2014/main" id="{C9D5D948-CD60-D4BB-280E-193CCE1BBE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91" y="1615849"/>
            <a:ext cx="1375862" cy="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8;p28">
            <a:extLst>
              <a:ext uri="{FF2B5EF4-FFF2-40B4-BE49-F238E27FC236}">
                <a16:creationId xmlns:a16="http://schemas.microsoft.com/office/drawing/2014/main" id="{D872EE14-408E-1709-8FEB-9DEE161DA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91" y="2337518"/>
            <a:ext cx="3542095" cy="84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9;p28">
            <a:extLst>
              <a:ext uri="{FF2B5EF4-FFF2-40B4-BE49-F238E27FC236}">
                <a16:creationId xmlns:a16="http://schemas.microsoft.com/office/drawing/2014/main" id="{A36D4523-4E44-51E8-38D0-1018D70400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386" y="4621034"/>
            <a:ext cx="2160993" cy="73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0;p28">
            <a:extLst>
              <a:ext uri="{FF2B5EF4-FFF2-40B4-BE49-F238E27FC236}">
                <a16:creationId xmlns:a16="http://schemas.microsoft.com/office/drawing/2014/main" id="{D224C8BF-2BBF-D7B0-244D-FB4A83FADE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2090935"/>
            <a:ext cx="5750750" cy="36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1;p28">
            <a:extLst>
              <a:ext uri="{FF2B5EF4-FFF2-40B4-BE49-F238E27FC236}">
                <a16:creationId xmlns:a16="http://schemas.microsoft.com/office/drawing/2014/main" id="{9F043B0F-D48C-0F82-C2F8-80F55AE09FA2}"/>
              </a:ext>
            </a:extLst>
          </p:cNvPr>
          <p:cNvSpPr/>
          <p:nvPr/>
        </p:nvSpPr>
        <p:spPr>
          <a:xfrm>
            <a:off x="719479" y="3622699"/>
            <a:ext cx="4797900" cy="563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9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29">
            <a:extLst>
              <a:ext uri="{FF2B5EF4-FFF2-40B4-BE49-F238E27FC236}">
                <a16:creationId xmlns:a16="http://schemas.microsoft.com/office/drawing/2014/main" id="{53EEF1F1-CC7A-AEEC-3055-6A5AA2BD8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91" y="35964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Fitness Estimation Results</a:t>
            </a:r>
            <a:endParaRPr dirty="0"/>
          </a:p>
        </p:txBody>
      </p:sp>
      <p:pic>
        <p:nvPicPr>
          <p:cNvPr id="6" name="Google Shape;209;p29">
            <a:extLst>
              <a:ext uri="{FF2B5EF4-FFF2-40B4-BE49-F238E27FC236}">
                <a16:creationId xmlns:a16="http://schemas.microsoft.com/office/drawing/2014/main" id="{6D47877D-C95C-859C-E27B-1AC1966BF2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691" y="1787474"/>
            <a:ext cx="10515599" cy="456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endParaRPr lang="en-IN" sz="3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51" y="1648006"/>
            <a:ext cx="2285102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A6958-DEAE-A0A9-C5BA-8D53B9ED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8006"/>
            <a:ext cx="2285102" cy="24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A4B26-CDF0-B68C-F89E-A8BECE2C18F2}"/>
              </a:ext>
            </a:extLst>
          </p:cNvPr>
          <p:cNvSpPr txBox="1"/>
          <p:nvPr/>
        </p:nvSpPr>
        <p:spPr>
          <a:xfrm>
            <a:off x="3048897" y="4619069"/>
            <a:ext cx="6094206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Albert Model:</a:t>
            </a:r>
            <a:endParaRPr lang="en-US" sz="2000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Scale free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 law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8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Real data</a:t>
            </a:r>
          </a:p>
        </p:txBody>
      </p:sp>
      <p:pic>
        <p:nvPicPr>
          <p:cNvPr id="3" name="Picture 2" descr="Afbeelding met schermopname, tekst, Kleurrijkheid, Elektrisch blauw&#10;&#10;Automatisch gegenereerde beschrijving">
            <a:extLst>
              <a:ext uri="{FF2B5EF4-FFF2-40B4-BE49-F238E27FC236}">
                <a16:creationId xmlns:a16="http://schemas.microsoft.com/office/drawing/2014/main" id="{95AAAB5A-94D1-5872-BC5E-CE75095D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86" y="547815"/>
            <a:ext cx="6687309" cy="33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ED2053-AD6A-AE4E-906F-2D4C876D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3215DA-1059-2582-31A6-932F751C0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17281"/>
              </p:ext>
            </p:extLst>
          </p:nvPr>
        </p:nvGraphicFramePr>
        <p:xfrm>
          <a:off x="481743" y="4359753"/>
          <a:ext cx="11225463" cy="1922750"/>
        </p:xfrm>
        <a:graphic>
          <a:graphicData uri="http://schemas.openxmlformats.org/drawingml/2006/table">
            <a:tbl>
              <a:tblPr/>
              <a:tblGrid>
                <a:gridCol w="3589422">
                  <a:extLst>
                    <a:ext uri="{9D8B030D-6E8A-4147-A177-3AD203B41FA5}">
                      <a16:colId xmlns:a16="http://schemas.microsoft.com/office/drawing/2014/main" val="86953175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312966931"/>
                    </a:ext>
                  </a:extLst>
                </a:gridCol>
                <a:gridCol w="2185742">
                  <a:extLst>
                    <a:ext uri="{9D8B030D-6E8A-4147-A177-3AD203B41FA5}">
                      <a16:colId xmlns:a16="http://schemas.microsoft.com/office/drawing/2014/main" val="1757317432"/>
                    </a:ext>
                  </a:extLst>
                </a:gridCol>
                <a:gridCol w="3108152">
                  <a:extLst>
                    <a:ext uri="{9D8B030D-6E8A-4147-A177-3AD203B41FA5}">
                      <a16:colId xmlns:a16="http://schemas.microsoft.com/office/drawing/2014/main" val="2660545497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Real World Network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50616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-0.1685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05045"/>
                  </a:ext>
                </a:extLst>
              </a:tr>
              <a:tr h="2217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1,8,3,2,11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572"/>
                  </a:ext>
                </a:extLst>
              </a:tr>
              <a:tr h="5360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7246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23964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76C01D07-C71E-B858-B2CB-D2464AE6A217}"/>
              </a:ext>
            </a:extLst>
          </p:cNvPr>
          <p:cNvSpPr txBox="1"/>
          <p:nvPr/>
        </p:nvSpPr>
        <p:spPr>
          <a:xfrm>
            <a:off x="709576" y="1856358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230359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4319648" y="1295873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48" y="1295873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94" y="1773761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93"/>
            <a:ext cx="10515600" cy="954482"/>
          </a:xfrm>
        </p:spPr>
        <p:txBody>
          <a:bodyPr/>
          <a:lstStyle/>
          <a:p>
            <a:pPr algn="ctr"/>
            <a:r>
              <a:rPr lang="nl-NL" dirty="0"/>
              <a:t>Conclusion</a:t>
            </a:r>
          </a:p>
        </p:txBody>
      </p:sp>
      <p:pic>
        <p:nvPicPr>
          <p:cNvPr id="4" name="Google Shape;200;p28">
            <a:extLst>
              <a:ext uri="{FF2B5EF4-FFF2-40B4-BE49-F238E27FC236}">
                <a16:creationId xmlns:a16="http://schemas.microsoft.com/office/drawing/2014/main" id="{825001B3-1258-5631-6C1A-B1F44FA703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116" y="1436573"/>
            <a:ext cx="3515971" cy="214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3440D-097B-5CD6-E720-AA77CD5B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14" y="1181984"/>
            <a:ext cx="3515971" cy="2656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945D3-16E7-16E5-CC0E-6FEFC8118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85" y="990424"/>
            <a:ext cx="3908611" cy="3045768"/>
          </a:xfrm>
          <a:prstGeom prst="rect">
            <a:avLst/>
          </a:prstGeom>
        </p:spPr>
      </p:pic>
      <p:pic>
        <p:nvPicPr>
          <p:cNvPr id="15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A63049DB-FEFC-894C-90DF-B054F4826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4" y="4240856"/>
            <a:ext cx="4361906" cy="2617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254AF1-C82B-7991-8C1D-6B0F4B715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37" y="4030300"/>
            <a:ext cx="3749421" cy="27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375"/>
            <a:ext cx="10515600" cy="4260029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Introduction of </a:t>
            </a:r>
            <a:r>
              <a:rPr lang="en-US" dirty="0"/>
              <a:t>fitness allows later nodes to surpass earlier nodes in the network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Fitness distribution influences the complete change in network topology.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Our model partially replicates certain properties of the real network but differs in many aspects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We estimated the fitness distribution shape in the averaged network generated by our model.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The </a:t>
            </a:r>
            <a:r>
              <a:rPr lang="en-US" dirty="0" err="1"/>
              <a:t>bianconi</a:t>
            </a:r>
            <a:r>
              <a:rPr lang="en-US" dirty="0"/>
              <a:t> </a:t>
            </a:r>
            <a:r>
              <a:rPr lang="en-US" dirty="0" err="1"/>
              <a:t>barabasi</a:t>
            </a:r>
            <a:r>
              <a:rPr lang="en-US" dirty="0"/>
              <a:t> model exhibits a phase transition similar to Bose-Einstein condensation, where the degree distribution changes depending on fitness.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32E91-45E1-1356-43CD-171AB976824B}"/>
              </a:ext>
            </a:extLst>
          </p:cNvPr>
          <p:cNvSpPr txBox="1"/>
          <p:nvPr/>
        </p:nvSpPr>
        <p:spPr>
          <a:xfrm>
            <a:off x="2363096" y="2828835"/>
            <a:ext cx="7465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Discrepancy:</a:t>
            </a:r>
            <a:endParaRPr lang="en-US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which come in later can also take over in reality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3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Bianconi </a:t>
            </a:r>
            <a:r>
              <a:rPr lang="en-IN" sz="3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</a:t>
            </a:r>
            <a:endParaRPr lang="en-IN" sz="3600" b="0" dirty="0">
              <a:effectLst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97" y="1648006"/>
            <a:ext cx="2424056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C47253-F742-CE51-FFE0-919200E6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3300"/>
            <a:ext cx="2252829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27F0-BC11-0CFD-EBFE-9652AEB70FD8}"/>
              </a:ext>
            </a:extLst>
          </p:cNvPr>
          <p:cNvSpPr txBox="1"/>
          <p:nvPr/>
        </p:nvSpPr>
        <p:spPr>
          <a:xfrm>
            <a:off x="3048897" y="4760269"/>
            <a:ext cx="6094206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node has a “Fitness”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Later nodes with high fitness can become hubs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fitness distribution impacts the Bianconi-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Barabasi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degree distribution?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estimate real-world network fitness distribution from node degree evolution?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retrieve the phase transition where the topology of the network changes? 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467D03-4CB2-0FCA-19C6-2D40BD2160E9}"/>
              </a:ext>
            </a:extLst>
          </p:cNvPr>
          <p:cNvSpPr txBox="1"/>
          <p:nvPr/>
        </p:nvSpPr>
        <p:spPr>
          <a:xfrm>
            <a:off x="8218842" y="6196341"/>
            <a:ext cx="391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N= 50,000 , m</a:t>
            </a:r>
            <a:r>
              <a:rPr lang="en-IN" baseline="-25000" dirty="0"/>
              <a:t>0</a:t>
            </a:r>
            <a:r>
              <a:rPr lang="en-IN" dirty="0"/>
              <a:t> = 3 , m= 2</a:t>
            </a:r>
          </a:p>
        </p:txBody>
      </p:sp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1858</Words>
  <Application>Microsoft Office PowerPoint</Application>
  <PresentationFormat>Widescreen</PresentationFormat>
  <Paragraphs>420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Kantoorthema</vt:lpstr>
      <vt:lpstr>BB</vt:lpstr>
      <vt:lpstr>PowerPoint Presentation</vt:lpstr>
      <vt:lpstr>PowerPoint Presentation</vt:lpstr>
      <vt:lpstr>PowerPoint Presentation</vt:lpstr>
      <vt:lpstr>Research question </vt:lpstr>
      <vt:lpstr>Theoretical overview: Barabasi-Albert </vt:lpstr>
      <vt:lpstr>Theoretical overview: Bianconi-Barabasi </vt:lpstr>
      <vt:lpstr>Model implementation</vt:lpstr>
      <vt:lpstr>Analysis: Degree distributions</vt:lpstr>
      <vt:lpstr>Delta:</vt:lpstr>
      <vt:lpstr>Network analysis </vt:lpstr>
      <vt:lpstr>Degree dynamics comparison</vt:lpstr>
      <vt:lpstr>Analysis: Network visualization</vt:lpstr>
      <vt:lpstr>Analysis: Degree distributions</vt:lpstr>
      <vt:lpstr>Uniform:</vt:lpstr>
      <vt:lpstr>Network analysis </vt:lpstr>
      <vt:lpstr>Analysis: Network visualization</vt:lpstr>
      <vt:lpstr>Fitness Estimation</vt:lpstr>
      <vt:lpstr>Fitness Estimation Results</vt:lpstr>
      <vt:lpstr>Real data</vt:lpstr>
      <vt:lpstr>Phase transition: Bose-Einstein condensation</vt:lpstr>
      <vt:lpstr>Phase transition: Bose-Einstein condensation</vt:lpstr>
      <vt:lpstr>Phase transition: Bose-Einstein condensation</vt:lpstr>
      <vt:lpstr>Conclusion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Souvik Chakraborty</cp:lastModifiedBy>
  <cp:revision>25</cp:revision>
  <dcterms:created xsi:type="dcterms:W3CDTF">2023-06-21T11:21:10Z</dcterms:created>
  <dcterms:modified xsi:type="dcterms:W3CDTF">2023-06-29T17:38:57Z</dcterms:modified>
</cp:coreProperties>
</file>